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20" r:id="rId9"/>
    <p:sldId id="321" r:id="rId10"/>
    <p:sldId id="267" r:id="rId11"/>
    <p:sldId id="289" r:id="rId12"/>
    <p:sldId id="298" r:id="rId13"/>
    <p:sldId id="290" r:id="rId14"/>
    <p:sldId id="307" r:id="rId15"/>
    <p:sldId id="311" r:id="rId16"/>
    <p:sldId id="310" r:id="rId17"/>
    <p:sldId id="309" r:id="rId18"/>
    <p:sldId id="308" r:id="rId19"/>
    <p:sldId id="312" r:id="rId20"/>
    <p:sldId id="313" r:id="rId21"/>
    <p:sldId id="314" r:id="rId22"/>
    <p:sldId id="291" r:id="rId23"/>
    <p:sldId id="303" r:id="rId24"/>
    <p:sldId id="292" r:id="rId25"/>
    <p:sldId id="306" r:id="rId26"/>
    <p:sldId id="315" r:id="rId27"/>
    <p:sldId id="305" r:id="rId28"/>
    <p:sldId id="319" r:id="rId29"/>
    <p:sldId id="273" r:id="rId30"/>
    <p:sldId id="316" r:id="rId31"/>
    <p:sldId id="317" r:id="rId32"/>
    <p:sldId id="318" r:id="rId33"/>
    <p:sldId id="301" r:id="rId34"/>
    <p:sldId id="275" r:id="rId35"/>
    <p:sldId id="302" r:id="rId3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92929"/>
    <a:srgbClr val="009900"/>
    <a:srgbClr val="00CC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588" autoAdjust="0"/>
    <p:restoredTop sz="35346" autoAdjust="0"/>
  </p:normalViewPr>
  <p:slideViewPr>
    <p:cSldViewPr>
      <p:cViewPr varScale="1">
        <p:scale>
          <a:sx n="74" d="100"/>
          <a:sy n="74" d="100"/>
        </p:scale>
        <p:origin x="-103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7/15/2014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7/15/2014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04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logo\logo_caltech.png" TargetMode="External"/><Relationship Id="rId7" Type="http://schemas.openxmlformats.org/officeDocument/2006/relationships/image" Target="file:///C:\Users\Florent\Documents\GitHub\talk-ParisSiggraphChapter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C:\Users\Florent\Documents\GitHub\talk-ParisSiggraphChapter\figures\logo\logo_stanford.png" TargetMode="External"/><Relationship Id="rId5" Type="http://schemas.openxmlformats.org/officeDocument/2006/relationships/image" Target="file:///C:\Users\Florent\Documents\GitHub\talk-ParisSiggraphChapter\figures\logo\logo_liris.png" TargetMode="External"/><Relationship Id="rId4" Type="http://schemas.openxmlformats.org/officeDocument/2006/relationships/image" Target="file:///C:\Users\Florent\Documents\GitHub\talk-ParisSiggraphChapter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agon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hex_lattic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simple.p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1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_lattice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1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2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3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4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5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6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memorial-sampled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file:///C:\Users\Florent\Documents\GitHub\talks\figures\memorial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7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_irr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irr.pn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2.png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polyhex_subdiv.asf" TargetMode="External"/><Relationship Id="rId1" Type="http://schemas.microsoft.com/office/2007/relationships/media" Target="file:///C:\Users\Florent\Documents\GitHub\talks\figures\polyhex_subdiv.asf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optimization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optimization_local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spectra_LUT.png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s\figures\distribution\results-bnot\fig_sampling_results_bnot_dist.png" TargetMode="External"/><Relationship Id="rId13" Type="http://schemas.openxmlformats.org/officeDocument/2006/relationships/image" Target="file:///C:\Users\Florent\Documents\GitHub\talks\figures\distribution\polyomino\fig_sampling_polyomino_means.png" TargetMode="External"/><Relationship Id="rId3" Type="http://schemas.openxmlformats.org/officeDocument/2006/relationships/image" Target="file:///C:\Users\Florent\Documents\GitHub\talks\figures\distribution\penrose\fig_sampling_penrose_fft.png" TargetMode="External"/><Relationship Id="rId7" Type="http://schemas.openxmlformats.org/officeDocument/2006/relationships/image" Target="file:///C:\Users\Florent\Documents\GitHub\talks\figures\distribution\recursive-wang-tiles\fig_sampling_rwt_means.png" TargetMode="External"/><Relationship Id="rId12" Type="http://schemas.openxmlformats.org/officeDocument/2006/relationships/image" Target="file:///C:\Users\Florent\Documents\GitHub\talks\figures\distribution\polyomino\fig_sampling_polyomino_fft.png" TargetMode="External"/><Relationship Id="rId2" Type="http://schemas.openxmlformats.org/officeDocument/2006/relationships/image" Target="file:///C:\Users\Florent\Documents\GitHub\talks\figures\distribution\penrose\fig_sampling_penrose_dis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cursive-wang-tiles\fig_sampling_rwt_fft.png" TargetMode="External"/><Relationship Id="rId11" Type="http://schemas.openxmlformats.org/officeDocument/2006/relationships/image" Target="file:///C:\Users\Florent\Documents\GitHub\talks\figures\distribution\polyomino\fig_sampling_polyomino_dist.png" TargetMode="External"/><Relationship Id="rId5" Type="http://schemas.openxmlformats.org/officeDocument/2006/relationships/image" Target="file:///C:\Users\Florent\Documents\GitHub\talks\figures\distribution\recursive-wang-tiles\fig_sampling_rwt_dist.png" TargetMode="External"/><Relationship Id="rId10" Type="http://schemas.openxmlformats.org/officeDocument/2006/relationships/image" Target="file:///C:\Users\Florent\Documents\GitHub\talks\figures\distribution\results-bnot\fig_sampling_results_bnot_means.png" TargetMode="External"/><Relationship Id="rId4" Type="http://schemas.openxmlformats.org/officeDocument/2006/relationships/image" Target="file:///C:\Users\Florent\Documents\GitHub\talks\figures\distribution\penrose\fig_sampling_penrose_means.png" TargetMode="External"/><Relationship Id="rId9" Type="http://schemas.openxmlformats.org/officeDocument/2006/relationships/image" Target="file:///C:\Users\Florent\Documents\GitHub\talks\figures\distribution\results-bnot\fig_sampling_results_bnot_fft.png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ot\fig_sampling_bnot_dist.png" TargetMode="External"/><Relationship Id="rId7" Type="http://schemas.openxmlformats.org/officeDocument/2006/relationships/image" Target="file:///C:\Users\Florent\Documents\GitHub\talks\figures\distribution\results-bnot\fig_sampling_results_bnot_means.png" TargetMode="External"/><Relationship Id="rId2" Type="http://schemas.openxmlformats.org/officeDocument/2006/relationships/image" Target="file:///C:\Users\Florent\Documents\GitHub\talks\figures\distribution\bnot\fig_sampling_bnot_ff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bnot\fig_sampling_results_bnot_dist.png" TargetMode="External"/><Relationship Id="rId5" Type="http://schemas.openxmlformats.org/officeDocument/2006/relationships/image" Target="file:///C:\Users\Florent\Documents\GitHub\talks\figures\distribution\results-bnot\fig_sampling_results_bnot_fft.png" TargetMode="External"/><Relationship Id="rId4" Type="http://schemas.openxmlformats.org/officeDocument/2006/relationships/image" Target="file:///C:\Users\Florent\Documents\GitHub\talks\figures\distribution\bnot\fig_sampling_bnot_means.p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-ParisSiggraphChapter\figures\brick_aliasing.jpg" TargetMode="External"/><Relationship Id="rId4" Type="http://schemas.openxmlformats.org/officeDocument/2006/relationships/image" Target="file:///C:\Users\Florent\Documents\GitHub\talk-ParisSiggraphChapter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sca-step\fig_sampling_step_dist.png" TargetMode="External"/><Relationship Id="rId7" Type="http://schemas.openxmlformats.org/officeDocument/2006/relationships/image" Target="file:///C:\Users\Florent\Documents\GitHub\talks\figures\distribution\results-step\fig_sampling_results_step_means.png" TargetMode="External"/><Relationship Id="rId2" Type="http://schemas.openxmlformats.org/officeDocument/2006/relationships/image" Target="file:///C:\Users\Florent\Documents\GitHub\talks\figures\distribution\bnsca-step\step_4096_fft-pow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step\fig_sampling_results_step_dist.png" TargetMode="External"/><Relationship Id="rId5" Type="http://schemas.openxmlformats.org/officeDocument/2006/relationships/image" Target="file:///C:\Users\Florent\Documents\GitHub\talks\figures\distribution\results-step\fig_sampling_results_step_fft.png" TargetMode="External"/><Relationship Id="rId4" Type="http://schemas.openxmlformats.org/officeDocument/2006/relationships/image" Target="file:///C:\Users\Florent\Documents\GitHub\talks\figures\distribution\bnsca-step\fig_sampling_step_means.png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results-forest\fig_sampling_results_forest_dist.png" TargetMode="External"/><Relationship Id="rId2" Type="http://schemas.openxmlformats.org/officeDocument/2006/relationships/image" Target="file:///C:\Users\Florent\Documents\GitHub\talks\figures\distribution\results-forest\fig_sampling_results_forest_fft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s\figures\distribution\results-forest\rendering_square_1024.png" TargetMode="External"/><Relationship Id="rId4" Type="http://schemas.openxmlformats.org/officeDocument/2006/relationships/image" Target="file:///C:\Users\Florent\Documents\GitHub\talks\figures\distribution\results-forest\fig_sampling_results_forest_means.png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result_adaptative.asf" TargetMode="External"/><Relationship Id="rId1" Type="http://schemas.microsoft.com/office/2007/relationships/media" Target="file:///C:\Users\Florent\Documents\GitHub\talks\figures\result_adaptative.asf" TargetMode="Externa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teaser.png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C:\Users\Florent\Documents\GitHub\talk-ParisSiggraphChapter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distribution\whitenoise\whitenoise_4096_fft-pow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E:\Documents\talk-ParisSiggraphChapter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4.png"/><Relationship Id="rId7" Type="http://schemas.openxmlformats.org/officeDocument/2006/relationships/image" Target="file:///C:\Users\Florent\Documents\GitHub\talk-ParisSiggraphChapter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-ParisSiggraphChapter\figures\distribution\bnsca-pink\pink_4096_dist.png" TargetMode="External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file:///C:\Users\Florent\Documents\GitHub\talk-ParisSiggraphChapter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-ParisSiggraphChapter\figures\distribution\bnsca-step\step_4096_fft-pow.png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file:///C:\Users\Florent\Documents\GitHub\talk-ParisSiggraphChapter\figures\distribution\bnsca-pink\pink_4096_fft-pow.png" TargetMode="External"/><Relationship Id="rId4" Type="http://schemas.openxmlformats.org/officeDocument/2006/relationships/image" Target="file:///C:\Users\Florent\Documents\GitHub\talk-ParisSiggraphChapter\figures\distribution\bnsca-step\step_4096_dist.png" TargetMode="External"/><Relationship Id="rId9" Type="http://schemas.openxmlformats.org/officeDocument/2006/relationships/image" Target="../media/image9.png"/><Relationship Id="rId14" Type="http://schemas.openxmlformats.org/officeDocument/2006/relationships/image" Target="file:///C:\Users\Florent\Documents\GitHub\talk-ParisSiggraphChapter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file:///E:\Documents\talk-ParisSiggraphChapter\figures\tiling-penrose.png" TargetMode="External"/><Relationship Id="rId7" Type="http://schemas.openxmlformats.org/officeDocument/2006/relationships/image" Target="file:///E:\Documents\talk-ParisSiggraphChapter\figures\fft-polyominoes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file:///C:\Users\Florent\Documents\GitHub\talks\figures\distribution\penrose\fig_sampling_penrose_fft.png" TargetMode="External"/><Relationship Id="rId4" Type="http://schemas.openxmlformats.org/officeDocument/2006/relationships/image" Target="file:///E:\Documents\talk-ParisSiggraphChapter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conclusion.png" TargetMode="External"/><Relationship Id="rId5" Type="http://schemas.openxmlformats.org/officeDocument/2006/relationships/image" Target="file:///C:\Users\Florent\Documents\GitHub\talks\figures\polyhex_sub_irr.png" TargetMode="External"/><Relationship Id="rId4" Type="http://schemas.openxmlformats.org/officeDocument/2006/relationships/image" Target="file:///C:\Users\Florent\Documents\GitHub\talks\figures\polyhex_sub_simpl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361166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Florent</a:t>
            </a:r>
            <a:r>
              <a:rPr 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Wachtel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Adrien Pilleboue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David Coeurjolly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Katherin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Breeden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Gurprit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Singh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Gaël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Cathelin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Fernando de Goes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Mathieu Desbrun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Victor Ostromoukhov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1,2$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535970"/>
            <a:ext cx="841558" cy="864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2699888" y="5517232"/>
            <a:ext cx="864000" cy="864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697232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499232"/>
            <a:ext cx="936000" cy="936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512948" y="5641732"/>
            <a:ext cx="1457463" cy="65100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250858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34834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964970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7308304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lattice</a:t>
            </a:r>
            <a:endParaRPr lang="en-US" dirty="0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2001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</a:rPr>
              <a:t>Hexagonal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r>
              <a:rPr lang="en-US" sz="2000" dirty="0" smtClean="0"/>
              <a:t>lattice</a:t>
            </a:r>
            <a:endParaRPr lang="en-US" sz="2000" dirty="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3039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 </a:t>
            </a:r>
            <a:r>
              <a:rPr lang="en-US" sz="2000" b="1" dirty="0" smtClean="0">
                <a:solidFill>
                  <a:srgbClr val="0070C0"/>
                </a:solidFill>
              </a:rPr>
              <a:t>subdivision</a:t>
            </a:r>
            <a:r>
              <a:rPr lang="en-US" sz="2000" dirty="0" smtClean="0"/>
              <a:t> scheme</a:t>
            </a:r>
            <a:endParaRPr lang="en-US" sz="2000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Polyhexes</a:t>
            </a:r>
            <a:r>
              <a:rPr lang="en-US" dirty="0" smtClean="0"/>
              <a:t> &amp; Subdivision</a:t>
            </a:r>
            <a:endParaRPr lang="en-US" dirty="0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 possible </a:t>
            </a:r>
            <a:r>
              <a:rPr lang="en-US" sz="2000" b="1" dirty="0" err="1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</a:t>
              </a:r>
              <a:r>
                <a:rPr lang="en-US" sz="2000" dirty="0" err="1" smtClean="0"/>
                <a:t>trihexes</a:t>
              </a:r>
              <a:endParaRPr lang="en-US" sz="2000" dirty="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467544" y="1484784"/>
            <a:ext cx="4270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Start </a:t>
            </a:r>
            <a:r>
              <a:rPr lang="fr-FR" sz="2000" dirty="0" err="1" smtClean="0"/>
              <a:t>from</a:t>
            </a:r>
            <a:r>
              <a:rPr lang="fr-FR" sz="2000" dirty="0" smtClean="0"/>
              <a:t> a standard </a:t>
            </a:r>
            <a:r>
              <a:rPr lang="fr-FR" sz="2000" b="1" dirty="0" smtClean="0">
                <a:solidFill>
                  <a:srgbClr val="0070C0"/>
                </a:solidFill>
              </a:rPr>
              <a:t>hexagonal </a:t>
            </a:r>
            <a:r>
              <a:rPr lang="fr-FR" sz="2000" b="1" dirty="0" err="1" smtClean="0">
                <a:solidFill>
                  <a:srgbClr val="0070C0"/>
                </a:solidFill>
              </a:rPr>
              <a:t>lattice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860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Construct</a:t>
            </a:r>
            <a:r>
              <a:rPr lang="fr-FR" sz="2000" dirty="0" smtClean="0"/>
              <a:t> a quasi-hexagonal </a:t>
            </a:r>
            <a:r>
              <a:rPr lang="fr-FR" sz="2000" dirty="0" err="1" smtClean="0"/>
              <a:t>lattice</a:t>
            </a:r>
            <a:r>
              <a:rPr lang="fr-FR" sz="2000" dirty="0" smtClean="0"/>
              <a:t> of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5912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Reassign</a:t>
            </a:r>
            <a:r>
              <a:rPr lang="fr-FR" sz="2000" dirty="0"/>
              <a:t> </a:t>
            </a:r>
            <a:r>
              <a:rPr lang="fr-FR" sz="2000" dirty="0" err="1" smtClean="0"/>
              <a:t>hextile</a:t>
            </a:r>
            <a:r>
              <a:rPr lang="fr-FR" sz="2000" dirty="0" smtClean="0"/>
              <a:t> border to </a:t>
            </a:r>
            <a:r>
              <a:rPr lang="fr-FR" sz="2000" dirty="0" err="1" smtClean="0"/>
              <a:t>obtain</a:t>
            </a:r>
            <a:r>
              <a:rPr lang="fr-FR" sz="2000" dirty="0" smtClean="0"/>
              <a:t> </a:t>
            </a:r>
            <a:r>
              <a:rPr lang="fr-FR" sz="2000" b="1" dirty="0" smtClean="0">
                <a:solidFill>
                  <a:srgbClr val="0070C0"/>
                </a:solidFill>
              </a:rPr>
              <a:t>triple-</a:t>
            </a:r>
            <a:r>
              <a:rPr lang="fr-FR" sz="2000" b="1" dirty="0" err="1" smtClean="0">
                <a:solidFill>
                  <a:srgbClr val="0070C0"/>
                </a:solidFill>
              </a:rPr>
              <a:t>edge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modifiers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24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5581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 </a:t>
            </a:r>
            <a:r>
              <a:rPr lang="fr-FR" sz="2000" dirty="0" err="1" smtClean="0"/>
              <a:t>define</a:t>
            </a:r>
            <a:r>
              <a:rPr lang="fr-FR" sz="2000" dirty="0" smtClean="0"/>
              <a:t> 3 </a:t>
            </a:r>
            <a:r>
              <a:rPr lang="fr-FR" sz="2000" dirty="0" err="1" smtClean="0"/>
              <a:t>binary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(</a:t>
            </a:r>
            <a:r>
              <a:rPr lang="fr-FR" sz="2000" b="1" dirty="0" smtClean="0">
                <a:solidFill>
                  <a:srgbClr val="FF0000"/>
                </a:solidFill>
              </a:rPr>
              <a:t>A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70C0"/>
                </a:solidFill>
              </a:rPr>
              <a:t>B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B050"/>
                </a:solidFill>
              </a:rPr>
              <a:t>C</a:t>
            </a:r>
            <a:r>
              <a:rPr lang="fr-FR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7257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These</a:t>
            </a:r>
            <a:r>
              <a:rPr lang="fr-FR" sz="2000" dirty="0" smtClean="0"/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words</a:t>
            </a:r>
            <a:r>
              <a:rPr lang="fr-FR" sz="2000" b="1" dirty="0" smtClean="0">
                <a:solidFill>
                  <a:srgbClr val="0070C0"/>
                </a:solidFill>
              </a:rPr>
              <a:t> are </a:t>
            </a:r>
            <a:r>
              <a:rPr lang="fr-FR" sz="2000" b="1" dirty="0" err="1" smtClean="0">
                <a:solidFill>
                  <a:srgbClr val="0070C0"/>
                </a:solidFill>
              </a:rPr>
              <a:t>randomly</a:t>
            </a:r>
            <a:r>
              <a:rPr lang="fr-FR" sz="2000" dirty="0" smtClean="0">
                <a:solidFill>
                  <a:srgbClr val="0070C0"/>
                </a:solidFill>
              </a:rPr>
              <a:t> </a:t>
            </a:r>
            <a:r>
              <a:rPr lang="fr-FR" sz="2000" dirty="0" smtClean="0"/>
              <a:t>set </a:t>
            </a:r>
            <a:r>
              <a:rPr lang="fr-FR" sz="2000" dirty="0" err="1" smtClean="0"/>
              <a:t>with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number</a:t>
            </a:r>
            <a:r>
              <a:rPr lang="fr-FR" sz="2000" dirty="0" smtClean="0"/>
              <a:t> of positive bits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559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Each</a:t>
            </a:r>
            <a:r>
              <a:rPr lang="fr-FR" sz="2000" dirty="0" smtClean="0"/>
              <a:t>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</a:t>
            </a:r>
            <a:r>
              <a:rPr lang="fr-FR" sz="2000" dirty="0" err="1" smtClean="0"/>
              <a:t>modifiers</a:t>
            </a:r>
            <a:r>
              <a:rPr lang="fr-FR" sz="2000" dirty="0" smtClean="0"/>
              <a:t> </a:t>
            </a:r>
            <a:r>
              <a:rPr lang="fr-FR" sz="2000" dirty="0" err="1" smtClean="0"/>
              <a:t>is</a:t>
            </a:r>
            <a:r>
              <a:rPr lang="fr-FR" sz="2000" dirty="0" smtClean="0"/>
              <a:t>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1" cy="4248472"/>
            <a:chOff x="1148339" y="2154499"/>
            <a:chExt cx="6821901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5136475" y="2154499"/>
              <a:ext cx="2833765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1148339" y="2154499"/>
              <a:ext cx="2836007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47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 a </a:t>
            </a:r>
            <a:r>
              <a:rPr lang="en-US" sz="2000" b="1" dirty="0" smtClean="0">
                <a:solidFill>
                  <a:srgbClr val="0070C0"/>
                </a:solidFill>
              </a:rPr>
              <a:t>density function </a:t>
            </a:r>
            <a:r>
              <a:rPr lang="en-US" sz="2000" dirty="0" smtClean="0"/>
              <a:t>d(x, y)</a:t>
            </a:r>
            <a:endParaRPr lang="en-US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Find a </a:t>
            </a:r>
            <a:r>
              <a:rPr lang="en-US" sz="2000" b="1" dirty="0" smtClean="0">
                <a:solidFill>
                  <a:srgbClr val="0070C0"/>
                </a:solidFill>
              </a:rPr>
              <a:t>discrete sample distribution </a:t>
            </a:r>
            <a:r>
              <a:rPr lang="en-US" sz="2000" dirty="0" smtClean="0"/>
              <a:t>of density locally proportional to d(x, 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Irregular quasi-hexagonal lattice</a:t>
            </a:r>
            <a:endParaRPr lang="en-US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1484784"/>
            <a:ext cx="7397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This construction </a:t>
            </a:r>
            <a:r>
              <a:rPr lang="fr-FR" sz="2000" dirty="0" err="1" smtClean="0"/>
              <a:t>garantee</a:t>
            </a:r>
            <a:r>
              <a:rPr lang="fr-FR" sz="2000" dirty="0" smtClean="0"/>
              <a:t> an </a:t>
            </a:r>
            <a:r>
              <a:rPr lang="fr-FR" sz="2000" b="1" dirty="0" err="1" smtClean="0">
                <a:solidFill>
                  <a:srgbClr val="0070C0"/>
                </a:solidFill>
              </a:rPr>
              <a:t>equal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capacity</a:t>
            </a:r>
            <a:r>
              <a:rPr lang="fr-FR" sz="2000" dirty="0" smtClean="0"/>
              <a:t> for all </a:t>
            </a:r>
            <a:r>
              <a:rPr lang="fr-FR" sz="2000" b="1" dirty="0" err="1" smtClean="0">
                <a:solidFill>
                  <a:srgbClr val="0070C0"/>
                </a:solidFill>
              </a:rPr>
              <a:t>irregular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hextiles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</a:t>
            </a:r>
            <a:r>
              <a:rPr lang="en-US" sz="2000" b="1" dirty="0" smtClean="0">
                <a:solidFill>
                  <a:srgbClr val="0070C0"/>
                </a:solidFill>
              </a:rPr>
              <a:t>irregular</a:t>
            </a:r>
            <a:r>
              <a:rPr lang="en-US" sz="2000" dirty="0" smtClean="0"/>
              <a:t>  </a:t>
            </a:r>
            <a:r>
              <a:rPr lang="en-US" sz="2000" b="1" dirty="0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31862" y="1640792"/>
            <a:ext cx="18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Irr</a:t>
            </a:r>
            <a:r>
              <a:rPr lang="fr-FR" b="1" dirty="0" err="1" smtClean="0">
                <a:solidFill>
                  <a:srgbClr val="0070C0"/>
                </a:solidFill>
              </a:rPr>
              <a:t>egular</a:t>
            </a:r>
            <a:r>
              <a:rPr lang="en-US" b="1" dirty="0" smtClean="0">
                <a:solidFill>
                  <a:srgbClr val="0070C0"/>
                </a:solidFill>
              </a:rPr>
              <a:t> 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olyhex_subdiv.as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5287" t="15649" r="5313" b="5370"/>
          <a:stretch/>
        </p:blipFill>
        <p:spPr>
          <a:xfrm>
            <a:off x="612000" y="1725471"/>
            <a:ext cx="7920000" cy="393577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612000" y="1692081"/>
            <a:ext cx="7920000" cy="3969167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</a:t>
            </a:r>
            <a:r>
              <a:rPr lang="fr-FR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23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 smtClean="0"/>
              <a:t>Comparison</a:t>
            </a:r>
            <a:r>
              <a:rPr lang="fr-FR" sz="2400" dirty="0" smtClean="0"/>
              <a:t> </a:t>
            </a:r>
            <a:r>
              <a:rPr lang="fr-FR" sz="2400" dirty="0" err="1" smtClean="0"/>
              <a:t>with</a:t>
            </a:r>
            <a:r>
              <a:rPr lang="fr-FR" sz="2400" dirty="0" smtClean="0"/>
              <a:t> </a:t>
            </a:r>
            <a:r>
              <a:rPr lang="fr-FR" sz="2400" dirty="0" err="1" smtClean="0"/>
              <a:t>previous</a:t>
            </a:r>
            <a:r>
              <a:rPr lang="fr-FR" sz="2400" dirty="0" smtClean="0"/>
              <a:t> </a:t>
            </a:r>
            <a:r>
              <a:rPr lang="fr-FR" sz="2400" b="1" dirty="0" err="1" smtClean="0">
                <a:solidFill>
                  <a:srgbClr val="0070C0"/>
                </a:solidFill>
              </a:rPr>
              <a:t>tile-based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err="1" smtClean="0"/>
              <a:t>sampling</a:t>
            </a:r>
            <a:r>
              <a:rPr lang="fr-FR" sz="2400" dirty="0" smtClean="0"/>
              <a:t> </a:t>
            </a:r>
            <a:r>
              <a:rPr lang="fr-FR" sz="2400" dirty="0" err="1" smtClean="0"/>
              <a:t>methods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27" name="Groupe 26"/>
          <p:cNvGrpSpPr/>
          <p:nvPr/>
        </p:nvGrpSpPr>
        <p:grpSpPr>
          <a:xfrm>
            <a:off x="438812" y="1835532"/>
            <a:ext cx="3845156" cy="2241780"/>
            <a:chOff x="395536" y="1835532"/>
            <a:chExt cx="3845156" cy="2241780"/>
          </a:xfrm>
        </p:grpSpPr>
        <p:grpSp>
          <p:nvGrpSpPr>
            <p:cNvPr id="8" name="Groupe 7"/>
            <p:cNvGrpSpPr/>
            <p:nvPr/>
          </p:nvGrpSpPr>
          <p:grpSpPr>
            <a:xfrm>
              <a:off x="395536" y="2205104"/>
              <a:ext cx="3845156" cy="1872208"/>
              <a:chOff x="323528" y="1989080"/>
              <a:chExt cx="4436225" cy="216000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2"/>
              <a:stretch>
                <a:fillRect/>
              </a:stretch>
            </p:blipFill>
            <p:spPr>
              <a:xfrm>
                <a:off x="2599753" y="1989080"/>
                <a:ext cx="2160000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2599753" y="2908928"/>
                <a:ext cx="2160000" cy="1240152"/>
              </a:xfrm>
              <a:prstGeom prst="rect">
                <a:avLst/>
              </a:prstGeom>
            </p:spPr>
          </p:pic>
        </p:grpSp>
        <p:sp>
          <p:nvSpPr>
            <p:cNvPr id="23" name="ZoneTexte 22"/>
            <p:cNvSpPr txBox="1"/>
            <p:nvPr/>
          </p:nvSpPr>
          <p:spPr>
            <a:xfrm>
              <a:off x="896336" y="1835532"/>
              <a:ext cx="939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Penrose</a:t>
              </a:r>
              <a:endParaRPr lang="en-US" dirty="0"/>
            </a:p>
          </p:txBody>
        </p:sp>
      </p:grpSp>
      <p:grpSp>
        <p:nvGrpSpPr>
          <p:cNvPr id="29" name="Groupe 28"/>
          <p:cNvGrpSpPr/>
          <p:nvPr/>
        </p:nvGrpSpPr>
        <p:grpSpPr>
          <a:xfrm>
            <a:off x="4860079" y="1844824"/>
            <a:ext cx="3845156" cy="2232248"/>
            <a:chOff x="4932040" y="1844824"/>
            <a:chExt cx="3845156" cy="2232248"/>
          </a:xfrm>
        </p:grpSpPr>
        <p:grpSp>
          <p:nvGrpSpPr>
            <p:cNvPr id="11" name="Groupe 10"/>
            <p:cNvGrpSpPr/>
            <p:nvPr/>
          </p:nvGrpSpPr>
          <p:grpSpPr>
            <a:xfrm>
              <a:off x="4932040" y="2204864"/>
              <a:ext cx="3845156" cy="1872208"/>
              <a:chOff x="323528" y="1989080"/>
              <a:chExt cx="4436225" cy="2160000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01161" y="1989080"/>
                <a:ext cx="2157183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link="rId7"/>
              <a:stretch>
                <a:fillRect/>
              </a:stretch>
            </p:blipFill>
            <p:spPr>
              <a:xfrm>
                <a:off x="2599753" y="2918151"/>
                <a:ext cx="2160000" cy="1221706"/>
              </a:xfrm>
              <a:prstGeom prst="rect">
                <a:avLst/>
              </a:prstGeom>
            </p:spPr>
          </p:pic>
        </p:grpSp>
        <p:sp>
          <p:nvSpPr>
            <p:cNvPr id="24" name="ZoneTexte 23"/>
            <p:cNvSpPr txBox="1"/>
            <p:nvPr/>
          </p:nvSpPr>
          <p:spPr>
            <a:xfrm>
              <a:off x="4947782" y="1844824"/>
              <a:ext cx="2144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Recursive Wang Tiles</a:t>
              </a:r>
              <a:endParaRPr lang="en-US" dirty="0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4860032" y="4149080"/>
            <a:ext cx="3843934" cy="2241300"/>
            <a:chOff x="4931993" y="4211796"/>
            <a:chExt cx="3843934" cy="2241300"/>
          </a:xfrm>
        </p:grpSpPr>
        <p:grpSp>
          <p:nvGrpSpPr>
            <p:cNvPr id="19" name="Groupe 18"/>
            <p:cNvGrpSpPr/>
            <p:nvPr/>
          </p:nvGrpSpPr>
          <p:grpSpPr>
            <a:xfrm>
              <a:off x="4931993" y="4580888"/>
              <a:ext cx="3843934" cy="1872208"/>
              <a:chOff x="323528" y="1989080"/>
              <a:chExt cx="4434816" cy="2160000"/>
            </a:xfrm>
          </p:grpSpPr>
          <p:pic>
            <p:nvPicPr>
              <p:cNvPr id="20" name="Image 19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2601161" y="1989642"/>
                <a:ext cx="2157183" cy="86062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1" name="Image 20"/>
              <p:cNvPicPr>
                <a:picLocks noChangeAspect="1"/>
              </p:cNvPicPr>
              <p:nvPr/>
            </p:nvPicPr>
            <p:blipFill>
              <a:blip r:link="rId9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22" name="Image 21"/>
              <p:cNvPicPr>
                <a:picLocks noChangeAspect="1"/>
              </p:cNvPicPr>
              <p:nvPr/>
            </p:nvPicPr>
            <p:blipFill>
              <a:blip r:link="rId10"/>
              <a:stretch>
                <a:fillRect/>
              </a:stretch>
            </p:blipFill>
            <p:spPr>
              <a:xfrm>
                <a:off x="2615817" y="2918151"/>
                <a:ext cx="2127872" cy="1221706"/>
              </a:xfrm>
              <a:prstGeom prst="rect">
                <a:avLst/>
              </a:prstGeom>
            </p:spPr>
          </p:pic>
        </p:grpSp>
        <p:sp>
          <p:nvSpPr>
            <p:cNvPr id="25" name="ZoneTexte 24"/>
            <p:cNvSpPr txBox="1"/>
            <p:nvPr/>
          </p:nvSpPr>
          <p:spPr>
            <a:xfrm>
              <a:off x="5318387" y="4211796"/>
              <a:ext cx="11258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Our result</a:t>
              </a:r>
              <a:endParaRPr lang="en-US" dirty="0"/>
            </a:p>
          </p:txBody>
        </p:sp>
      </p:grpSp>
      <p:grpSp>
        <p:nvGrpSpPr>
          <p:cNvPr id="28" name="Groupe 27"/>
          <p:cNvGrpSpPr/>
          <p:nvPr/>
        </p:nvGrpSpPr>
        <p:grpSpPr>
          <a:xfrm>
            <a:off x="438812" y="4149080"/>
            <a:ext cx="3845154" cy="2241540"/>
            <a:chOff x="395536" y="4211796"/>
            <a:chExt cx="3845154" cy="2241540"/>
          </a:xfrm>
        </p:grpSpPr>
        <p:grpSp>
          <p:nvGrpSpPr>
            <p:cNvPr id="15" name="Groupe 14"/>
            <p:cNvGrpSpPr/>
            <p:nvPr/>
          </p:nvGrpSpPr>
          <p:grpSpPr>
            <a:xfrm>
              <a:off x="395536" y="4581128"/>
              <a:ext cx="3845154" cy="1872208"/>
              <a:chOff x="323528" y="1989080"/>
              <a:chExt cx="4436224" cy="216000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link="rId11"/>
              <a:stretch>
                <a:fillRect/>
              </a:stretch>
            </p:blipFill>
            <p:spPr>
              <a:xfrm>
                <a:off x="2599753" y="1989080"/>
                <a:ext cx="2159999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>
              <a:blip r:link="rId12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8" name="Image 17"/>
              <p:cNvPicPr>
                <a:picLocks noChangeAspect="1"/>
              </p:cNvPicPr>
              <p:nvPr/>
            </p:nvPicPr>
            <p:blipFill>
              <a:blip r:link="rId13"/>
              <a:stretch>
                <a:fillRect/>
              </a:stretch>
            </p:blipFill>
            <p:spPr>
              <a:xfrm>
                <a:off x="2599753" y="2908928"/>
                <a:ext cx="2159999" cy="1240152"/>
              </a:xfrm>
              <a:prstGeom prst="rect">
                <a:avLst/>
              </a:prstGeom>
            </p:spPr>
          </p:pic>
        </p:grpSp>
        <p:sp>
          <p:nvSpPr>
            <p:cNvPr id="26" name="ZoneTexte 25"/>
            <p:cNvSpPr txBox="1"/>
            <p:nvPr/>
          </p:nvSpPr>
          <p:spPr>
            <a:xfrm>
              <a:off x="668906" y="4211796"/>
              <a:ext cx="138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Polyominoes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9636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blue-noise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84376"/>
            <a:chOff x="495815" y="2564904"/>
            <a:chExt cx="4748952" cy="3744515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2439" y="4607514"/>
              <a:ext cx="2952328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9" cy="3384376"/>
            <a:chOff x="495815" y="2564904"/>
            <a:chExt cx="4748952" cy="3744515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07512"/>
              <a:ext cx="2952326" cy="1695062"/>
            </a:xfrm>
            <a:prstGeom prst="rect">
              <a:avLst/>
            </a:prstGeom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51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BNOT </a:t>
            </a:r>
            <a:r>
              <a:rPr lang="fr-FR" sz="1600" dirty="0" smtClean="0">
                <a:solidFill>
                  <a:srgbClr val="009900"/>
                </a:solidFill>
              </a:rPr>
              <a:t>[De Goes et al. 2012]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/>
              <a:t>Two main issues</a:t>
            </a:r>
            <a:r>
              <a:rPr lang="en-US" sz="2400" smtClean="0">
                <a:solidFill>
                  <a:srgbClr val="0070C0"/>
                </a:solidFill>
              </a:rPr>
              <a:t> </a:t>
            </a:r>
            <a:r>
              <a:rPr lang="en-US" sz="2400" smtClean="0"/>
              <a:t>when sampling a function</a:t>
            </a:r>
            <a:endParaRPr lang="en-US" sz="2400" dirty="0" smtClean="0"/>
          </a:p>
        </p:txBody>
      </p:sp>
      <p:grpSp>
        <p:nvGrpSpPr>
          <p:cNvPr id="10" name="Groupe 9"/>
          <p:cNvGrpSpPr/>
          <p:nvPr/>
        </p:nvGrpSpPr>
        <p:grpSpPr>
          <a:xfrm>
            <a:off x="540505" y="2348880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21" name="Groupe 20"/>
          <p:cNvGrpSpPr/>
          <p:nvPr/>
        </p:nvGrpSpPr>
        <p:grpSpPr>
          <a:xfrm>
            <a:off x="4857765" y="4761905"/>
            <a:ext cx="1080000" cy="1614396"/>
            <a:chOff x="4857765" y="4761905"/>
            <a:chExt cx="1080000" cy="1614396"/>
          </a:xfrm>
        </p:grpSpPr>
        <p:cxnSp>
          <p:nvCxnSpPr>
            <p:cNvPr id="8" name="Connecteur droit 7"/>
            <p:cNvCxnSpPr/>
            <p:nvPr/>
          </p:nvCxnSpPr>
          <p:spPr>
            <a:xfrm>
              <a:off x="5215827" y="5119564"/>
              <a:ext cx="64860" cy="288032"/>
            </a:xfrm>
            <a:prstGeom prst="line">
              <a:avLst/>
            </a:prstGeom>
            <a:ln w="508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Image 17"/>
            <p:cNvPicPr>
              <a:picLocks noChangeAspect="1"/>
            </p:cNvPicPr>
            <p:nvPr/>
          </p:nvPicPr>
          <p:blipFill rotWithShape="1">
            <a:blip r:link="rId4"/>
            <a:srcRect l="63682" t="64767" r="23678" b="25227"/>
            <a:stretch/>
          </p:blipFill>
          <p:spPr>
            <a:xfrm>
              <a:off x="4857765" y="5296301"/>
              <a:ext cx="1080000" cy="1080000"/>
            </a:xfrm>
            <a:prstGeom prst="ellipse">
              <a:avLst/>
            </a:prstGeom>
            <a:ln w="50800" cap="rnd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</p:spPr>
        </p:pic>
        <p:sp>
          <p:nvSpPr>
            <p:cNvPr id="6" name="Ellipse 5"/>
            <p:cNvSpPr/>
            <p:nvPr/>
          </p:nvSpPr>
          <p:spPr>
            <a:xfrm>
              <a:off x="4970371" y="4761905"/>
              <a:ext cx="393717" cy="360040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74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step 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410429"/>
            <a:chOff x="495815" y="2564904"/>
            <a:chExt cx="4748952" cy="3773340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5691" y="4636338"/>
              <a:ext cx="2945823" cy="16950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8" cy="3410429"/>
            <a:chOff x="495815" y="2564904"/>
            <a:chExt cx="4748951" cy="3773340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6" y="2564904"/>
              <a:ext cx="4748950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36338"/>
              <a:ext cx="2952326" cy="16950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66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Step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sz="1600" dirty="0" smtClean="0">
                <a:solidFill>
                  <a:srgbClr val="009900"/>
                </a:solidFill>
              </a:rPr>
              <a:t>[</a:t>
            </a:r>
            <a:r>
              <a:rPr lang="fr-FR" sz="1600" dirty="0" err="1" smtClean="0">
                <a:solidFill>
                  <a:srgbClr val="009900"/>
                </a:solidFill>
              </a:rPr>
              <a:t>Heck</a:t>
            </a:r>
            <a:r>
              <a:rPr lang="fr-FR" sz="1600" dirty="0" smtClean="0">
                <a:solidFill>
                  <a:srgbClr val="009900"/>
                </a:solidFill>
              </a:rPr>
              <a:t> et al. 2013]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20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417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Examplar</a:t>
            </a:r>
            <a:r>
              <a:rPr lang="en-US" sz="2400" dirty="0" smtClean="0"/>
              <a:t> based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95815" y="2276872"/>
            <a:ext cx="1944216" cy="1944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4261798" y="4452898"/>
            <a:ext cx="4292207" cy="17124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495815" y="4452898"/>
            <a:ext cx="2982535" cy="171240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3860159" y="1673345"/>
            <a:ext cx="5095486" cy="2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0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>
                <a:solidFill>
                  <a:srgbClr val="0070C0"/>
                </a:solidFill>
              </a:rPr>
              <a:t>Time</a:t>
            </a:r>
            <a:r>
              <a:rPr lang="fr-FR" sz="2400" dirty="0" smtClean="0"/>
              <a:t> in seconds to </a:t>
            </a:r>
            <a:r>
              <a:rPr lang="fr-FR" sz="2400" dirty="0" err="1" smtClean="0"/>
              <a:t>generate</a:t>
            </a:r>
            <a:r>
              <a:rPr lang="fr-FR" sz="2400" dirty="0" smtClean="0"/>
              <a:t> a distribution of N </a:t>
            </a:r>
            <a:r>
              <a:rPr lang="fr-FR" sz="2400" dirty="0" err="1" smtClean="0"/>
              <a:t>samples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726718"/>
              </p:ext>
            </p:extLst>
          </p:nvPr>
        </p:nvGraphicFramePr>
        <p:xfrm>
          <a:off x="900000" y="2050560"/>
          <a:ext cx="7344000" cy="4114744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160000"/>
                <a:gridCol w="1296000"/>
                <a:gridCol w="1296000"/>
                <a:gridCol w="1296000"/>
                <a:gridCol w="1296000"/>
              </a:tblGrid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Methods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50k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10M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CCVT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157.000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4880.000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BNOT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65.000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10738.000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General Noise (GPU)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10.110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13.91</a:t>
                      </a:r>
                      <a:r>
                        <a:rPr lang="fr-FR" baseline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147.500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Penrose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0.730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4.550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11.800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80.400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Wang </a:t>
                      </a:r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Tiles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0.004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0.018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0.345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3.420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Polyominoes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0.053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0.254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18.900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19.600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Ours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0.016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0.067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0.989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9.280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00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Adaptive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blue-noise sampling</a:t>
            </a:r>
            <a:endParaRPr lang="en-US" sz="240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6" name="result_adaptative.as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776" t="10226" r="15774" b="3239"/>
          <a:stretch/>
        </p:blipFill>
        <p:spPr>
          <a:xfrm>
            <a:off x="1442434" y="1858348"/>
            <a:ext cx="6259132" cy="445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Regular</a:t>
            </a:r>
            <a:r>
              <a:rPr lang="en-US" sz="2400" dirty="0" smtClean="0"/>
              <a:t>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Aliasing</a:t>
            </a:r>
            <a:r>
              <a:rPr lang="en-US" sz="2000" dirty="0" smtClean="0"/>
              <a:t>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72877"/>
            <a:ext cx="7560520" cy="2364435"/>
            <a:chOff x="683568" y="3872877"/>
            <a:chExt cx="7560520" cy="2364435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662990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400" b="1" dirty="0" err="1" smtClean="0">
                  <a:solidFill>
                    <a:srgbClr val="0070C0"/>
                  </a:solidFill>
                </a:rPr>
                <a:t>Random</a:t>
              </a:r>
              <a:r>
                <a:rPr lang="fr-FR" sz="2400" dirty="0"/>
                <a:t> </a:t>
              </a:r>
              <a:r>
                <a:rPr lang="fr-FR" sz="2400" dirty="0" err="1" smtClean="0"/>
                <a:t>sampling</a:t>
              </a:r>
              <a:endParaRPr lang="en-US" sz="2400" dirty="0" smtClean="0"/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000" b="1" dirty="0" smtClean="0">
                  <a:solidFill>
                    <a:srgbClr val="0070C0"/>
                  </a:solidFill>
                </a:rPr>
                <a:t>No regularity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All frequency equally sampled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fr-FR" sz="2000" dirty="0" err="1" smtClean="0"/>
                <a:t>Holes</a:t>
              </a:r>
              <a:r>
                <a:rPr lang="fr-FR" sz="2000" dirty="0" smtClean="0"/>
                <a:t> and </a:t>
              </a:r>
              <a:r>
                <a:rPr lang="fr-FR" sz="2000" dirty="0" err="1" smtClean="0"/>
                <a:t>Heaps</a:t>
              </a:r>
              <a:endParaRPr lang="en-US" sz="2000" dirty="0" smtClean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8" y="3872877"/>
              <a:ext cx="2880000" cy="2364435"/>
              <a:chOff x="5076056" y="3800709"/>
              <a:chExt cx="2880000" cy="2364435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76056" y="3800709"/>
                <a:ext cx="2160000" cy="2160000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6516056" y="4725144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ZoneTexte 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6" name="ZoneTexte 15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sp>
        <p:nvSpPr>
          <p:cNvPr id="20" name="ZoneTexte 19"/>
          <p:cNvSpPr txBox="1"/>
          <p:nvPr/>
        </p:nvSpPr>
        <p:spPr>
          <a:xfrm>
            <a:off x="5580112" y="603232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21" name="ZoneTexte 20"/>
          <p:cNvSpPr txBox="1"/>
          <p:nvPr/>
        </p:nvSpPr>
        <p:spPr>
          <a:xfrm rot="5400000">
            <a:off x="7759247" y="537897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46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Poisson Disk </a:t>
            </a:r>
            <a:r>
              <a:rPr lang="en-US" sz="2400" dirty="0" smtClean="0"/>
              <a:t>Methods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Stochastic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Force uniformity </a:t>
            </a:r>
            <a:r>
              <a:rPr lang="en-US" sz="2000" dirty="0" smtClean="0"/>
              <a:t>with exclusion disk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[Cook 1986</a:t>
            </a:r>
            <a:r>
              <a:rPr lang="fr-FR" sz="1600" dirty="0">
                <a:solidFill>
                  <a:srgbClr val="009900"/>
                </a:solidFill>
              </a:rPr>
              <a:t>][</a:t>
            </a:r>
            <a:r>
              <a:rPr lang="fr-FR" sz="1600" dirty="0" err="1">
                <a:solidFill>
                  <a:srgbClr val="009900"/>
                </a:solidFill>
              </a:rPr>
              <a:t>McCool</a:t>
            </a:r>
            <a:r>
              <a:rPr lang="fr-FR" sz="1600" dirty="0">
                <a:solidFill>
                  <a:srgbClr val="009900"/>
                </a:solidFill>
              </a:rPr>
              <a:t> 1992][Wei 2008</a:t>
            </a:r>
            <a:r>
              <a:rPr lang="fr-FR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7" y="3861049"/>
            <a:ext cx="7560681" cy="2376103"/>
            <a:chOff x="683567" y="3861049"/>
            <a:chExt cx="7560681" cy="2376103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7" y="4149080"/>
              <a:ext cx="4464497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70C0"/>
                  </a:solidFill>
                </a:rPr>
                <a:t>Optimization-based</a:t>
              </a:r>
              <a:r>
                <a:rPr lang="en-US" sz="2400" dirty="0" smtClean="0"/>
                <a:t> Methods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Minimize energy function</a:t>
              </a:r>
            </a:p>
            <a:p>
              <a:pPr algn="r"/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Balzer</a:t>
              </a:r>
              <a:r>
                <a:rPr lang="en-US" sz="1600" dirty="0">
                  <a:solidFill>
                    <a:srgbClr val="009900"/>
                  </a:solidFill>
                </a:rPr>
                <a:t> 2009][</a:t>
              </a:r>
              <a:r>
                <a:rPr lang="en-US" sz="1600" dirty="0" err="1">
                  <a:solidFill>
                    <a:srgbClr val="009900"/>
                  </a:solidFill>
                </a:rPr>
                <a:t>Fattal</a:t>
              </a:r>
              <a:r>
                <a:rPr lang="en-US" sz="1600" dirty="0">
                  <a:solidFill>
                    <a:srgbClr val="009900"/>
                  </a:solidFill>
                </a:rPr>
                <a:t> 2011]</a:t>
              </a:r>
              <a:br>
                <a:rPr lang="en-US" sz="1600" dirty="0">
                  <a:solidFill>
                    <a:srgbClr val="009900"/>
                  </a:solidFill>
                </a:rPr>
              </a:br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Schlomer</a:t>
              </a:r>
              <a:r>
                <a:rPr lang="en-US" sz="1600" dirty="0">
                  <a:solidFill>
                    <a:srgbClr val="009900"/>
                  </a:solidFill>
                </a:rPr>
                <a:t> 2011][de Goes 2012</a:t>
              </a:r>
              <a:r>
                <a:rPr lang="en-US" sz="1600" dirty="0" smtClean="0">
                  <a:solidFill>
                    <a:srgbClr val="009900"/>
                  </a:solidFill>
                </a:rPr>
                <a:t>]</a:t>
              </a:r>
              <a:endParaRPr lang="en-US" sz="1600" dirty="0">
                <a:solidFill>
                  <a:srgbClr val="009900"/>
                </a:solidFill>
              </a:endParaRPr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9" y="3861049"/>
              <a:ext cx="2880159" cy="2376103"/>
              <a:chOff x="5796137" y="3861049"/>
              <a:chExt cx="2880159" cy="2376103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6137" y="3861049"/>
                <a:ext cx="2160000" cy="216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7236296" y="4797152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6" name="ZoneTexte 1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8" name="ZoneTexte 17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sp>
        <p:nvSpPr>
          <p:cNvPr id="19" name="ZoneTexte 18"/>
          <p:cNvSpPr txBox="1"/>
          <p:nvPr/>
        </p:nvSpPr>
        <p:spPr>
          <a:xfrm>
            <a:off x="5580112" y="603232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20" name="ZoneTexte 19"/>
          <p:cNvSpPr txBox="1"/>
          <p:nvPr/>
        </p:nvSpPr>
        <p:spPr>
          <a:xfrm rot="5400000">
            <a:off x="7759247" y="537897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General 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 sampling application may need different spectral characteristic</a:t>
            </a:r>
            <a:r>
              <a:rPr lang="fr-FR" sz="2400" dirty="0" smtClean="0"/>
              <a:t>s</a:t>
            </a:r>
            <a:r>
              <a:rPr lang="en-US" sz="2400" dirty="0" smtClean="0"/>
              <a:t>.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[Wei 2011][Zhou 2012][</a:t>
            </a:r>
            <a:r>
              <a:rPr lang="en-US" sz="1600" dirty="0" err="1">
                <a:solidFill>
                  <a:srgbClr val="009900"/>
                </a:solidFill>
              </a:rPr>
              <a:t>Oztireli</a:t>
            </a:r>
            <a:r>
              <a:rPr lang="en-US" sz="1600" dirty="0">
                <a:solidFill>
                  <a:srgbClr val="009900"/>
                </a:solidFill>
              </a:rPr>
              <a:t> 2012][Heck 2013</a:t>
            </a:r>
            <a:r>
              <a:rPr lang="en-US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b="1" dirty="0" err="1" smtClean="0">
                <a:solidFill>
                  <a:srgbClr val="0070C0"/>
                </a:solidFill>
              </a:rPr>
              <a:t>precomputed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samples in a </a:t>
            </a:r>
            <a:r>
              <a:rPr lang="fr-FR" sz="2400" b="1" dirty="0" err="1" smtClean="0">
                <a:solidFill>
                  <a:srgbClr val="0070C0"/>
                </a:solidFill>
              </a:rPr>
              <a:t>hierarchical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smtClean="0"/>
              <a:t>and</a:t>
            </a:r>
            <a:br>
              <a:rPr lang="fr-FR" sz="2400" dirty="0" smtClean="0"/>
            </a:br>
            <a:r>
              <a:rPr lang="fr-FR" sz="2400" b="1" dirty="0" smtClean="0">
                <a:solidFill>
                  <a:srgbClr val="0070C0"/>
                </a:solidFill>
              </a:rPr>
              <a:t>non-</a:t>
            </a:r>
            <a:r>
              <a:rPr lang="fr-FR" sz="2400" b="1" dirty="0" err="1" smtClean="0">
                <a:solidFill>
                  <a:srgbClr val="0070C0"/>
                </a:solidFill>
              </a:rPr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pPr algn="r"/>
            <a:r>
              <a:rPr lang="en-US" sz="1600" dirty="0" smtClean="0">
                <a:solidFill>
                  <a:srgbClr val="009900"/>
                </a:solidFill>
              </a:rPr>
              <a:t>[</a:t>
            </a:r>
            <a:r>
              <a:rPr lang="en-US" sz="1600" dirty="0" err="1" smtClean="0">
                <a:solidFill>
                  <a:srgbClr val="009900"/>
                </a:solidFill>
              </a:rPr>
              <a:t>Ostrom</a:t>
            </a:r>
            <a:r>
              <a:rPr lang="en-US" sz="1600" dirty="0" smtClean="0">
                <a:solidFill>
                  <a:srgbClr val="009900"/>
                </a:solidFill>
              </a:rPr>
              <a:t> et al. 2004, 2007] [Kopf et al. 2006] [</a:t>
            </a:r>
            <a:r>
              <a:rPr lang="en-US" sz="1600" dirty="0" err="1" smtClean="0">
                <a:solidFill>
                  <a:srgbClr val="009900"/>
                </a:solidFill>
              </a:rPr>
              <a:t>Lagae</a:t>
            </a:r>
            <a:r>
              <a:rPr lang="en-US" sz="1600" dirty="0" smtClean="0">
                <a:solidFill>
                  <a:srgbClr val="009900"/>
                </a:solidFill>
              </a:rPr>
              <a:t> et al. 2006]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e 6"/>
          <p:cNvGrpSpPr/>
          <p:nvPr/>
        </p:nvGrpSpPr>
        <p:grpSpPr>
          <a:xfrm>
            <a:off x="476644" y="2708920"/>
            <a:ext cx="3730130" cy="3744416"/>
            <a:chOff x="674468" y="2708920"/>
            <a:chExt cx="3730130" cy="3744416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1370490" y="3068960"/>
              <a:ext cx="2335330" cy="2340000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1528313" y="2708920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Penrose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14" name="Groupe 13"/>
            <p:cNvGrpSpPr/>
            <p:nvPr/>
          </p:nvGrpSpPr>
          <p:grpSpPr>
            <a:xfrm>
              <a:off x="674468" y="4293096"/>
              <a:ext cx="1689244" cy="2160240"/>
              <a:chOff x="2567836" y="4293096"/>
              <a:chExt cx="1689244" cy="216024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567836" y="4293096"/>
                <a:ext cx="168924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6" name="ZoneTexte 25"/>
              <p:cNvSpPr txBox="1"/>
              <p:nvPr/>
            </p:nvSpPr>
            <p:spPr>
              <a:xfrm>
                <a:off x="2585846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2712598" y="4293096"/>
              <a:ext cx="1692000" cy="2160240"/>
              <a:chOff x="2655830" y="4293096"/>
              <a:chExt cx="1692000" cy="216024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55830" y="42930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3" name="ZoneTexte 42"/>
              <p:cNvSpPr txBox="1"/>
              <p:nvPr/>
            </p:nvSpPr>
            <p:spPr>
              <a:xfrm>
                <a:off x="26752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  <p:grpSp>
        <p:nvGrpSpPr>
          <p:cNvPr id="9" name="Groupe 8"/>
          <p:cNvGrpSpPr/>
          <p:nvPr/>
        </p:nvGrpSpPr>
        <p:grpSpPr>
          <a:xfrm>
            <a:off x="4796718" y="2708920"/>
            <a:ext cx="3730536" cy="3744416"/>
            <a:chOff x="4724710" y="2708920"/>
            <a:chExt cx="3730536" cy="3744416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390" y="3071552"/>
              <a:ext cx="2340000" cy="2340000"/>
            </a:xfrm>
            <a:prstGeom prst="rect">
              <a:avLst/>
            </a:prstGeom>
          </p:spPr>
        </p:pic>
        <p:sp>
          <p:nvSpPr>
            <p:cNvPr id="12" name="ZoneTexte 11"/>
            <p:cNvSpPr txBox="1"/>
            <p:nvPr/>
          </p:nvSpPr>
          <p:spPr>
            <a:xfrm>
              <a:off x="5578668" y="2708920"/>
              <a:ext cx="19476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Polyominoes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45" name="Groupe 44"/>
            <p:cNvGrpSpPr/>
            <p:nvPr/>
          </p:nvGrpSpPr>
          <p:grpSpPr>
            <a:xfrm>
              <a:off x="4724710" y="4293096"/>
              <a:ext cx="1692824" cy="2160240"/>
              <a:chOff x="6596918" y="4293096"/>
              <a:chExt cx="1692824" cy="2160240"/>
            </a:xfrm>
          </p:grpSpPr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7"/>
              <a:srcRect r="955" b="1003"/>
              <a:stretch/>
            </p:blipFill>
            <p:spPr>
              <a:xfrm>
                <a:off x="6596918" y="4293096"/>
                <a:ext cx="169282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9" name="ZoneTexte 28"/>
              <p:cNvSpPr txBox="1"/>
              <p:nvPr/>
            </p:nvSpPr>
            <p:spPr>
              <a:xfrm>
                <a:off x="66167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44" name="Groupe 43"/>
            <p:cNvGrpSpPr/>
            <p:nvPr/>
          </p:nvGrpSpPr>
          <p:grpSpPr>
            <a:xfrm>
              <a:off x="6763246" y="4293096"/>
              <a:ext cx="1692000" cy="2160240"/>
              <a:chOff x="5304886" y="4311296"/>
              <a:chExt cx="1692000" cy="2160240"/>
            </a:xfrm>
          </p:grpSpPr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4886" y="43112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1" name="ZoneTexte 40"/>
              <p:cNvSpPr txBox="1"/>
              <p:nvPr/>
            </p:nvSpPr>
            <p:spPr>
              <a:xfrm>
                <a:off x="5324274" y="60098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works: Positioning</a:t>
            </a:r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827585" y="1369676"/>
            <a:ext cx="7488832" cy="5088508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6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20" name="Groupe 19"/>
          <p:cNvGrpSpPr/>
          <p:nvPr/>
        </p:nvGrpSpPr>
        <p:grpSpPr>
          <a:xfrm>
            <a:off x="467920" y="1556792"/>
            <a:ext cx="3789313" cy="1858786"/>
            <a:chOff x="467920" y="1556792"/>
            <a:chExt cx="3789313" cy="1858786"/>
          </a:xfrm>
        </p:grpSpPr>
        <p:sp>
          <p:nvSpPr>
            <p:cNvPr id="9" name="ZoneTexte 8"/>
            <p:cNvSpPr txBox="1"/>
            <p:nvPr/>
          </p:nvSpPr>
          <p:spPr>
            <a:xfrm>
              <a:off x="540606" y="1556792"/>
              <a:ext cx="3716627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Hierarchical Tiling</a:t>
              </a:r>
              <a:endParaRPr lang="en-US" dirty="0"/>
            </a:p>
          </p:txBody>
        </p:sp>
        <p:pic>
          <p:nvPicPr>
            <p:cNvPr id="13" name="Image 12"/>
            <p:cNvPicPr>
              <a:picLocks noChangeAspect="1"/>
            </p:cNvPicPr>
            <p:nvPr/>
          </p:nvPicPr>
          <p:blipFill rotWithShape="1">
            <a:blip r:link="rId3"/>
            <a:srcRect l="3448" t="16680" r="37073" b="18787"/>
            <a:stretch/>
          </p:blipFill>
          <p:spPr>
            <a:xfrm>
              <a:off x="467920" y="2038745"/>
              <a:ext cx="3384000" cy="1376833"/>
            </a:xfrm>
            <a:prstGeom prst="rect">
              <a:avLst/>
            </a:prstGeom>
          </p:spPr>
        </p:pic>
      </p:grpSp>
      <p:grpSp>
        <p:nvGrpSpPr>
          <p:cNvPr id="21" name="Groupe 20"/>
          <p:cNvGrpSpPr/>
          <p:nvPr/>
        </p:nvGrpSpPr>
        <p:grpSpPr>
          <a:xfrm>
            <a:off x="4950182" y="1556792"/>
            <a:ext cx="3429451" cy="1818369"/>
            <a:chOff x="4950182" y="1556792"/>
            <a:chExt cx="3429451" cy="1818369"/>
          </a:xfrm>
        </p:grpSpPr>
        <p:sp>
          <p:nvSpPr>
            <p:cNvPr id="10" name="ZoneTexte 9"/>
            <p:cNvSpPr txBox="1"/>
            <p:nvPr/>
          </p:nvSpPr>
          <p:spPr>
            <a:xfrm>
              <a:off x="4950182" y="1556792"/>
              <a:ext cx="3429451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Non-periodic Tiling</a:t>
              </a:r>
              <a:endParaRPr lang="en-US" dirty="0"/>
            </a:p>
          </p:txBody>
        </p:sp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link="rId4"/>
            <a:srcRect l="26403" t="69671" r="26705" b="10326"/>
            <a:stretch/>
          </p:blipFill>
          <p:spPr>
            <a:xfrm>
              <a:off x="4958972" y="2079161"/>
              <a:ext cx="3240000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23" name="Groupe 22"/>
          <p:cNvGrpSpPr/>
          <p:nvPr/>
        </p:nvGrpSpPr>
        <p:grpSpPr>
          <a:xfrm>
            <a:off x="539919" y="3925215"/>
            <a:ext cx="3240000" cy="1834562"/>
            <a:chOff x="801900" y="3911096"/>
            <a:chExt cx="3194035" cy="1834562"/>
          </a:xfrm>
        </p:grpSpPr>
        <p:sp>
          <p:nvSpPr>
            <p:cNvPr id="11" name="ZoneTexte 10"/>
            <p:cNvSpPr txBox="1"/>
            <p:nvPr/>
          </p:nvSpPr>
          <p:spPr>
            <a:xfrm>
              <a:off x="801900" y="3911096"/>
              <a:ext cx="3194035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 pattern/regularities</a:t>
              </a:r>
              <a:endParaRPr lang="en-US" dirty="0"/>
            </a:p>
          </p:txBody>
        </p:sp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link="rId5"/>
            <a:srcRect l="38981" t="60634" r="11078" b="26823"/>
            <a:stretch/>
          </p:blipFill>
          <p:spPr>
            <a:xfrm>
              <a:off x="801900" y="4449658"/>
              <a:ext cx="3194035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6" name="Groupe 5"/>
          <p:cNvGrpSpPr/>
          <p:nvPr/>
        </p:nvGrpSpPr>
        <p:grpSpPr>
          <a:xfrm>
            <a:off x="4958972" y="3925215"/>
            <a:ext cx="3780001" cy="2240089"/>
            <a:chOff x="4958972" y="3925215"/>
            <a:chExt cx="3780001" cy="2240089"/>
          </a:xfrm>
        </p:grpSpPr>
        <p:sp>
          <p:nvSpPr>
            <p:cNvPr id="12" name="ZoneTexte 11"/>
            <p:cNvSpPr txBox="1"/>
            <p:nvPr/>
          </p:nvSpPr>
          <p:spPr>
            <a:xfrm>
              <a:off x="4958973" y="3925215"/>
              <a:ext cx="3780000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Spectral control</a:t>
              </a:r>
              <a:endParaRPr lang="en-US" dirty="0"/>
            </a:p>
          </p:txBody>
        </p:sp>
        <p:pic>
          <p:nvPicPr>
            <p:cNvPr id="3" name="Image 2"/>
            <p:cNvPicPr>
              <a:picLocks noChangeAspect="1"/>
            </p:cNvPicPr>
            <p:nvPr/>
          </p:nvPicPr>
          <p:blipFill rotWithShape="1">
            <a:blip r:link="rId6"/>
            <a:srcRect t="50000"/>
            <a:stretch/>
          </p:blipFill>
          <p:spPr>
            <a:xfrm>
              <a:off x="4958972" y="4463777"/>
              <a:ext cx="3240000" cy="17015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483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9665</TotalTime>
  <Words>622</Words>
  <Application>Microsoft Office PowerPoint</Application>
  <PresentationFormat>Affichage à l'écran (4:3)</PresentationFormat>
  <Paragraphs>273</Paragraphs>
  <Slides>35</Slides>
  <Notes>27</Notes>
  <HiddenSlides>1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39" baseType="lpstr">
      <vt:lpstr>Arial</vt:lpstr>
      <vt:lpstr>Wingdings</vt:lpstr>
      <vt:lpstr>Calibri</vt:lpstr>
      <vt:lpstr>Thème Office</vt:lpstr>
      <vt:lpstr>Fast Tile-Based Adaptive Sampling With User-Specified Spectra</vt:lpstr>
      <vt:lpstr>Problem Statement</vt:lpstr>
      <vt:lpstr>Why it is essential?</vt:lpstr>
      <vt:lpstr>Context</vt:lpstr>
      <vt:lpstr>Previous works: Advanced Methods</vt:lpstr>
      <vt:lpstr>Previous works: General Noise Methods</vt:lpstr>
      <vt:lpstr>Previous works: Tile-based Methods</vt:lpstr>
      <vt:lpstr>Previous works: Positioning</vt:lpstr>
      <vt:lpstr>Outline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178</cp:revision>
  <dcterms:created xsi:type="dcterms:W3CDTF">2014-05-27T13:31:30Z</dcterms:created>
  <dcterms:modified xsi:type="dcterms:W3CDTF">2014-07-15T16:23:31Z</dcterms:modified>
</cp:coreProperties>
</file>

<file path=docProps/thumbnail.jpeg>
</file>